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2" r:id="rId5"/>
    <p:sldId id="263" r:id="rId6"/>
    <p:sldId id="267" r:id="rId7"/>
    <p:sldId id="268" r:id="rId8"/>
    <p:sldId id="270" r:id="rId9"/>
    <p:sldId id="269" r:id="rId10"/>
    <p:sldId id="271" r:id="rId11"/>
    <p:sldId id="272" r:id="rId12"/>
    <p:sldId id="273" r:id="rId13"/>
    <p:sldId id="285" r:id="rId14"/>
    <p:sldId id="278" r:id="rId15"/>
    <p:sldId id="279" r:id="rId16"/>
    <p:sldId id="280" r:id="rId17"/>
    <p:sldId id="281" r:id="rId18"/>
    <p:sldId id="282" r:id="rId19"/>
    <p:sldId id="283" r:id="rId20"/>
    <p:sldId id="284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8" autoAdjust="0"/>
    <p:restoredTop sz="94692" autoAdjust="0"/>
  </p:normalViewPr>
  <p:slideViewPr>
    <p:cSldViewPr>
      <p:cViewPr varScale="1">
        <p:scale>
          <a:sx n="70" d="100"/>
          <a:sy n="70" d="100"/>
        </p:scale>
        <p:origin x="-1386" y="-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84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E443A-9EA0-43B9-BD8E-2C5EDB0401AC}" type="datetimeFigureOut">
              <a:rPr lang="en-US" smtClean="0"/>
              <a:t>1/27/2015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5AD01-6710-4522-BF48-6B5BF4A2BF0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E443A-9EA0-43B9-BD8E-2C5EDB0401AC}" type="datetimeFigureOut">
              <a:rPr lang="en-US" smtClean="0"/>
              <a:t>1/27/2015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5AD01-6710-4522-BF48-6B5BF4A2BF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E443A-9EA0-43B9-BD8E-2C5EDB0401AC}" type="datetimeFigureOut">
              <a:rPr lang="en-US" smtClean="0"/>
              <a:t>1/27/2015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5AD01-6710-4522-BF48-6B5BF4A2BF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E443A-9EA0-43B9-BD8E-2C5EDB0401AC}" type="datetimeFigureOut">
              <a:rPr lang="en-US" smtClean="0"/>
              <a:t>1/27/2015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5AD01-6710-4522-BF48-6B5BF4A2BF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E443A-9EA0-43B9-BD8E-2C5EDB0401AC}" type="datetimeFigureOut">
              <a:rPr lang="en-US" smtClean="0"/>
              <a:t>1/27/2015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5AD01-6710-4522-BF48-6B5BF4A2BF0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E443A-9EA0-43B9-BD8E-2C5EDB0401AC}" type="datetimeFigureOut">
              <a:rPr lang="en-US" smtClean="0"/>
              <a:t>1/27/2015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5AD01-6710-4522-BF48-6B5BF4A2BF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E443A-9EA0-43B9-BD8E-2C5EDB0401AC}" type="datetimeFigureOut">
              <a:rPr lang="en-US" smtClean="0"/>
              <a:t>1/27/2015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5AD01-6710-4522-BF48-6B5BF4A2BF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E443A-9EA0-43B9-BD8E-2C5EDB0401AC}" type="datetimeFigureOut">
              <a:rPr lang="en-US" smtClean="0"/>
              <a:t>1/27/2015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6C5AD01-6710-4522-BF48-6B5BF4A2BF0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E443A-9EA0-43B9-BD8E-2C5EDB0401AC}" type="datetimeFigureOut">
              <a:rPr lang="en-US" smtClean="0"/>
              <a:t>1/27/2015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5AD01-6710-4522-BF48-6B5BF4A2BF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E443A-9EA0-43B9-BD8E-2C5EDB0401AC}" type="datetimeFigureOut">
              <a:rPr lang="en-US" smtClean="0"/>
              <a:t>1/27/2015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56C5AD01-6710-4522-BF48-6B5BF4A2BF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78DE443A-9EA0-43B9-BD8E-2C5EDB0401AC}" type="datetimeFigureOut">
              <a:rPr lang="en-US" smtClean="0"/>
              <a:t>1/27/2015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5AD01-6710-4522-BF48-6B5BF4A2BF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8DE443A-9EA0-43B9-BD8E-2C5EDB0401AC}" type="datetimeFigureOut">
              <a:rPr lang="en-US" smtClean="0"/>
              <a:t>1/27/2015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6C5AD01-6710-4522-BF48-6B5BF4A2BF0D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924800" cy="1600200"/>
          </a:xfrm>
        </p:spPr>
        <p:txBody>
          <a:bodyPr>
            <a:noAutofit/>
          </a:bodyPr>
          <a:lstStyle/>
          <a:p>
            <a:pPr algn="ctr"/>
            <a:r>
              <a:rPr lang="fa-IR" sz="6000" dirty="0" smtClean="0"/>
              <a:t>بسم الله الرحمن الرحیم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325352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53400" cy="1143000"/>
          </a:xfrm>
        </p:spPr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r" rtl="1"/>
            <a:r>
              <a:rPr lang="fa-IR" sz="4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B Baran" pitchFamily="2" charset="-78"/>
              </a:rPr>
              <a:t>پانل پنوماتیکی جا به جایی فلزات</a:t>
            </a:r>
            <a:endParaRPr lang="en-US" sz="4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cs typeface="B Baran" pitchFamily="2" charset="-78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11933" y="1524000"/>
            <a:ext cx="8153400" cy="1143000"/>
          </a:xfrm>
          <a:prstGeom prst="rect">
            <a:avLst/>
          </a:prstGeom>
        </p:spPr>
        <p:txBody>
          <a:bodyPr vert="horz" lIns="45720" rIns="45720" anchor="ctr">
            <a:normAutofit fontScale="62500" lnSpcReduction="2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r>
              <a:rPr lang="fa-IR" sz="4000" b="1" cap="all" dirty="0" smtClean="0">
                <a:ln/>
                <a:solidFill>
                  <a:schemeClr val="accent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B Baran" pitchFamily="2" charset="-78"/>
              </a:rPr>
              <a:t>در این پانل </a:t>
            </a:r>
            <a:r>
              <a:rPr lang="fa-IR" sz="4000" b="1" cap="all" dirty="0">
                <a:ln/>
                <a:solidFill>
                  <a:schemeClr val="accent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B Baran" pitchFamily="2" charset="-78"/>
              </a:rPr>
              <a:t>از سه سیلندر پنوماتیکی و دو سیلندر مغناطیسی و شش سنسور جهت </a:t>
            </a:r>
            <a:r>
              <a:rPr lang="fa-IR" sz="4000" b="1" cap="all" dirty="0" smtClean="0">
                <a:ln/>
                <a:solidFill>
                  <a:schemeClr val="accent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B Baran" pitchFamily="2" charset="-78"/>
              </a:rPr>
              <a:t>تشخیص جایگاه </a:t>
            </a:r>
            <a:r>
              <a:rPr lang="fa-IR" sz="4000" b="1" cap="all" dirty="0">
                <a:ln/>
                <a:solidFill>
                  <a:schemeClr val="accent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B Baran" pitchFamily="2" charset="-78"/>
              </a:rPr>
              <a:t>سیلندر </a:t>
            </a:r>
            <a:r>
              <a:rPr lang="fa-IR" sz="4000" b="1" cap="all" dirty="0" smtClean="0">
                <a:ln/>
                <a:solidFill>
                  <a:schemeClr val="accent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B Baran" pitchFamily="2" charset="-78"/>
              </a:rPr>
              <a:t>استفاده شده </a:t>
            </a:r>
            <a:r>
              <a:rPr lang="fa-IR" sz="4000" b="1" cap="all" dirty="0">
                <a:ln/>
                <a:solidFill>
                  <a:schemeClr val="accent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B Baran" pitchFamily="2" charset="-78"/>
              </a:rPr>
              <a:t>است</a:t>
            </a:r>
            <a:r>
              <a:rPr lang="fa-IR" sz="4000" b="1" cap="all" dirty="0" smtClean="0">
                <a:ln/>
                <a:solidFill>
                  <a:schemeClr val="accent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B Baran" pitchFamily="2" charset="-78"/>
              </a:rPr>
              <a:t>.</a:t>
            </a:r>
          </a:p>
          <a:p>
            <a:pPr algn="r" rtl="1"/>
            <a:r>
              <a:rPr lang="fa-IR" sz="4000" b="1" cap="all" dirty="0" smtClean="0">
                <a:ln/>
                <a:solidFill>
                  <a:schemeClr val="accent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B Baran" pitchFamily="2" charset="-78"/>
              </a:rPr>
              <a:t>به کمک این پانل برنامه های متنوعی مثل شبیه سازی جابجایی چمدان طراحی واجرا نمود.</a:t>
            </a:r>
            <a:endParaRPr lang="en-US" sz="4000" b="1" cap="all" dirty="0">
              <a:ln/>
              <a:solidFill>
                <a:schemeClr val="accent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cs typeface="B Baran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52" t="2168" r="9901" b="5775"/>
          <a:stretch/>
        </p:blipFill>
        <p:spPr>
          <a:xfrm>
            <a:off x="304800" y="2819400"/>
            <a:ext cx="3548035" cy="2438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4" r="8614" b="1"/>
          <a:stretch/>
        </p:blipFill>
        <p:spPr>
          <a:xfrm>
            <a:off x="4114800" y="2819400"/>
            <a:ext cx="4311161" cy="25717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233966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53400" cy="1143000"/>
          </a:xfrm>
        </p:spPr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r" rtl="1"/>
            <a:r>
              <a:rPr lang="fa-IR" sz="4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B Baran" pitchFamily="2" charset="-78"/>
              </a:rPr>
              <a:t>پانل کنترل سرعت موتور القایی</a:t>
            </a:r>
            <a:endParaRPr lang="en-US" sz="4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cs typeface="B Baran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19" r="19584"/>
          <a:stretch/>
        </p:blipFill>
        <p:spPr>
          <a:xfrm>
            <a:off x="859325" y="1600200"/>
            <a:ext cx="4495800" cy="41595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233966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53400" cy="1143000"/>
          </a:xfrm>
        </p:spPr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r" rtl="1"/>
            <a:r>
              <a:rPr lang="fa-IR" sz="4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B Baran" pitchFamily="2" charset="-78"/>
              </a:rPr>
              <a:t>پانل تشخیص رنگ</a:t>
            </a:r>
            <a:endParaRPr lang="en-US" sz="4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cs typeface="B Baran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98" b="22926"/>
          <a:stretch/>
        </p:blipFill>
        <p:spPr>
          <a:xfrm>
            <a:off x="152400" y="2590800"/>
            <a:ext cx="3048000" cy="36237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413"/>
          <a:stretch/>
        </p:blipFill>
        <p:spPr>
          <a:xfrm>
            <a:off x="3810000" y="3005434"/>
            <a:ext cx="1953129" cy="2971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57200" y="1143000"/>
            <a:ext cx="8277886" cy="1905000"/>
          </a:xfrm>
          <a:prstGeom prst="rect">
            <a:avLst/>
          </a:prstGeom>
        </p:spPr>
        <p:txBody>
          <a:bodyPr vert="horz" lIns="45720" rIns="4572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r>
              <a:rPr lang="fa-IR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از این پانل براي </a:t>
            </a:r>
            <a:r>
              <a:rPr lang="fa-IR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تشخیص سه رنگ </a:t>
            </a:r>
            <a:r>
              <a:rPr lang="fa-IR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به کمک دو سنسور استفاده می شود. در این </a:t>
            </a:r>
            <a:r>
              <a:rPr lang="fa-IR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پانل از </a:t>
            </a:r>
            <a:r>
              <a:rPr lang="fa-IR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سیلندر هاي پنوماتیکی استفاده شده که هر رنگ را به یک مجراي مشخص، هدایت می کند.</a:t>
            </a:r>
            <a:endParaRPr lang="en-US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Bara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30151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762000"/>
            <a:ext cx="2103437" cy="10175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8153400" cy="1143000"/>
          </a:xfrm>
        </p:spPr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r" rtl="1"/>
            <a:r>
              <a:rPr lang="fa-IR" sz="4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B Baran" pitchFamily="2" charset="-78"/>
              </a:rPr>
              <a:t>ست آموزشی آسانسور</a:t>
            </a:r>
            <a:endParaRPr lang="en-US" sz="4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cs typeface="B Bara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663025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53400" cy="1143000"/>
          </a:xfrm>
        </p:spPr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r" rtl="1"/>
            <a:r>
              <a:rPr lang="fa-IR" sz="4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B Baran" pitchFamily="2" charset="-78"/>
              </a:rPr>
              <a:t>سیمولاتور کنترل سطح مخزن مایعات</a:t>
            </a:r>
            <a:endParaRPr lang="en-US" sz="4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cs typeface="B Baran" pitchFamily="2" charset="-78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1143000"/>
            <a:ext cx="8277886" cy="1905000"/>
          </a:xfrm>
          <a:prstGeom prst="rect">
            <a:avLst/>
          </a:prstGeom>
        </p:spPr>
        <p:txBody>
          <a:bodyPr vert="horz" lIns="45720" rIns="4572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endParaRPr lang="en-US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Baran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0" t="25178" r="6049" b="26433"/>
          <a:stretch/>
        </p:blipFill>
        <p:spPr>
          <a:xfrm rot="16200000">
            <a:off x="287451" y="2150949"/>
            <a:ext cx="4454300" cy="33528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472743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53400" cy="1143000"/>
          </a:xfrm>
        </p:spPr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r" rtl="1"/>
            <a:r>
              <a:rPr lang="fa-IR" sz="4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B Baran" pitchFamily="2" charset="-78"/>
              </a:rPr>
              <a:t>سیمولاتور چراغ راهنمایی</a:t>
            </a:r>
            <a:endParaRPr lang="en-US" sz="4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cs typeface="B Baran" pitchFamily="2" charset="-78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1143000"/>
            <a:ext cx="8277886" cy="1905000"/>
          </a:xfrm>
          <a:prstGeom prst="rect">
            <a:avLst/>
          </a:prstGeom>
        </p:spPr>
        <p:txBody>
          <a:bodyPr vert="horz" lIns="45720" rIns="4572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endParaRPr lang="en-US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Baran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2" t="24899" r="8648" b="25317"/>
          <a:stretch/>
        </p:blipFill>
        <p:spPr>
          <a:xfrm rot="16200000">
            <a:off x="87086" y="1817914"/>
            <a:ext cx="4702630" cy="36576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472743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53400" cy="1143000"/>
          </a:xfrm>
        </p:spPr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r" rtl="1"/>
            <a:r>
              <a:rPr lang="fa-IR" sz="4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B Baran" pitchFamily="2" charset="-78"/>
              </a:rPr>
              <a:t>سیمولاتور  ستاره -مثلث ،چپگرد- راستگر</a:t>
            </a:r>
            <a:endParaRPr lang="en-US" sz="4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cs typeface="B Baran" pitchFamily="2" charset="-78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1143000"/>
            <a:ext cx="8277886" cy="1905000"/>
          </a:xfrm>
          <a:prstGeom prst="rect">
            <a:avLst/>
          </a:prstGeom>
        </p:spPr>
        <p:txBody>
          <a:bodyPr vert="horz" lIns="45720" rIns="4572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endParaRPr lang="en-US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Baran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92" t="9484" r="21273" b="6791"/>
          <a:stretch/>
        </p:blipFill>
        <p:spPr>
          <a:xfrm rot="10800000">
            <a:off x="533400" y="1295400"/>
            <a:ext cx="3657600" cy="48804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472743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53400" cy="1143000"/>
          </a:xfrm>
        </p:spPr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r" rtl="1"/>
            <a:r>
              <a:rPr lang="fa-IR" sz="4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B Baran" pitchFamily="2" charset="-78"/>
              </a:rPr>
              <a:t>سیمولاتور </a:t>
            </a:r>
            <a:r>
              <a:rPr lang="fa-IR" sz="4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B Baran" pitchFamily="2" charset="-78"/>
              </a:rPr>
              <a:t>چراغ راهنمایی هوشمند</a:t>
            </a:r>
            <a:endParaRPr lang="en-US" sz="4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cs typeface="B Baran" pitchFamily="2" charset="-78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1143000"/>
            <a:ext cx="8277886" cy="1905000"/>
          </a:xfrm>
          <a:prstGeom prst="rect">
            <a:avLst/>
          </a:prstGeom>
        </p:spPr>
        <p:txBody>
          <a:bodyPr vert="horz" lIns="45720" rIns="4572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endParaRPr lang="en-US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Baran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35" t="12082" r="22528" b="7349"/>
          <a:stretch/>
        </p:blipFill>
        <p:spPr>
          <a:xfrm rot="10800000">
            <a:off x="716732" y="1295400"/>
            <a:ext cx="3702867" cy="48259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472743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53400" cy="1143000"/>
          </a:xfrm>
        </p:spPr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r" rtl="1"/>
            <a:r>
              <a:rPr lang="fa-IR" sz="4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B Baran" pitchFamily="2" charset="-78"/>
              </a:rPr>
              <a:t>سیمولاتور </a:t>
            </a:r>
            <a:r>
              <a:rPr lang="fa-IR" sz="4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B Baran" pitchFamily="2" charset="-78"/>
              </a:rPr>
              <a:t>آسانسور</a:t>
            </a:r>
            <a:endParaRPr lang="en-US" sz="4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cs typeface="B Baran" pitchFamily="2" charset="-78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1143000"/>
            <a:ext cx="8277886" cy="1905000"/>
          </a:xfrm>
          <a:prstGeom prst="rect">
            <a:avLst/>
          </a:prstGeom>
        </p:spPr>
        <p:txBody>
          <a:bodyPr vert="horz" lIns="45720" rIns="4572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endParaRPr lang="en-US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Baran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39" t="13567" r="18345" b="7534"/>
          <a:stretch/>
        </p:blipFill>
        <p:spPr>
          <a:xfrm rot="10800000">
            <a:off x="782371" y="1143000"/>
            <a:ext cx="3810000" cy="48335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472743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53400" cy="1143000"/>
          </a:xfrm>
        </p:spPr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r" rtl="1"/>
            <a:r>
              <a:rPr lang="fa-IR" sz="4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B Baran" pitchFamily="2" charset="-78"/>
              </a:rPr>
              <a:t>سیمولاتور </a:t>
            </a:r>
            <a:r>
              <a:rPr lang="fa-IR" sz="4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B Baran" pitchFamily="2" charset="-78"/>
              </a:rPr>
              <a:t>کنترل موتور پله ای</a:t>
            </a:r>
            <a:endParaRPr lang="en-US" sz="4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cs typeface="B Baran" pitchFamily="2" charset="-78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1143000"/>
            <a:ext cx="8277886" cy="1905000"/>
          </a:xfrm>
          <a:prstGeom prst="rect">
            <a:avLst/>
          </a:prstGeom>
        </p:spPr>
        <p:txBody>
          <a:bodyPr vert="horz" lIns="45720" rIns="4572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endParaRPr lang="en-US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Baran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24" t="15052" r="22528" b="7906"/>
          <a:stretch/>
        </p:blipFill>
        <p:spPr>
          <a:xfrm rot="10800000">
            <a:off x="609599" y="1295400"/>
            <a:ext cx="3581400" cy="47485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472743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33600"/>
            <a:ext cx="7467600" cy="220980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a-IR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Aria" pitchFamily="2" charset="-78"/>
              </a:rPr>
              <a:t>انواع ست های آموزشی</a:t>
            </a:r>
            <a:br>
              <a:rPr lang="fa-IR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Aria" pitchFamily="2" charset="-78"/>
              </a:rPr>
            </a:br>
            <a:r>
              <a:rPr lang="fa-IR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Aria" pitchFamily="2" charset="-78"/>
              </a:rPr>
              <a:t> </a:t>
            </a:r>
            <a:r>
              <a:rPr lang="fa-IR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Aria" pitchFamily="2" charset="-78"/>
              </a:rPr>
              <a:t>آزمایشگاه کنترل </a:t>
            </a:r>
            <a:r>
              <a:rPr lang="fa-IR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Aria" pitchFamily="2" charset="-78"/>
              </a:rPr>
              <a:t>صنعتی</a:t>
            </a:r>
            <a:r>
              <a:rPr lang="en-US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Aria" pitchFamily="2" charset="-78"/>
              </a:rPr>
              <a:t/>
            </a:r>
            <a:br>
              <a:rPr lang="en-US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Aria" pitchFamily="2" charset="-78"/>
              </a:rPr>
            </a:br>
            <a:endParaRPr lang="en-US" sz="7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Ari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51892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458200" cy="533400"/>
          </a:xfrm>
        </p:spPr>
        <p:txBody>
          <a:bodyPr>
            <a:noAutofit/>
          </a:bodyPr>
          <a:lstStyle/>
          <a:p>
            <a:pPr algn="r" rtl="1"/>
            <a:r>
              <a:rPr lang="fa-IR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B Baran" pitchFamily="2" charset="-78"/>
              </a:rPr>
              <a:t>برخی از </a:t>
            </a:r>
            <a:r>
              <a:rPr lang="fa-IR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B Baran" pitchFamily="2" charset="-78"/>
              </a:rPr>
              <a:t>برنامه هایی که می توان با استفاده از ست های آموزشی </a:t>
            </a:r>
            <a:r>
              <a:rPr lang="en-US" sz="32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B Baran" pitchFamily="2" charset="-78"/>
              </a:rPr>
              <a:t>plc</a:t>
            </a:r>
            <a:r>
              <a:rPr lang="en-US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B Baran" pitchFamily="2" charset="-78"/>
              </a:rPr>
              <a:t> </a:t>
            </a:r>
            <a:r>
              <a:rPr lang="fa-IR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B Baran" pitchFamily="2" charset="-78"/>
              </a:rPr>
              <a:t>اجرا </a:t>
            </a:r>
            <a:r>
              <a:rPr lang="fa-IR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B Baran" pitchFamily="2" charset="-78"/>
              </a:rPr>
              <a:t>کرد به شرح زیر می </a:t>
            </a:r>
            <a:r>
              <a:rPr lang="fa-IR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B Baran" pitchFamily="2" charset="-78"/>
              </a:rPr>
              <a:t>باشند:</a:t>
            </a:r>
            <a:endParaRPr lang="en-US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cs typeface="B Baran" pitchFamily="2" charset="-78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1143000"/>
            <a:ext cx="8277886" cy="1905000"/>
          </a:xfrm>
          <a:prstGeom prst="rect">
            <a:avLst/>
          </a:prstGeom>
        </p:spPr>
        <p:txBody>
          <a:bodyPr vert="horz" lIns="45720" rIns="4572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endParaRPr lang="en-US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Baran" pitchFamily="2" charset="-78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-457200" y="1348966"/>
            <a:ext cx="6158243" cy="5181600"/>
          </a:xfrm>
          <a:prstGeom prst="rect">
            <a:avLst/>
          </a:prstGeom>
        </p:spPr>
        <p:txBody>
          <a:bodyPr vert="horz" lIns="45720" rIns="4572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r>
              <a:rPr lang="fa-IR" sz="1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پیاد سازی گیت </a:t>
            </a:r>
            <a:r>
              <a:rPr lang="fa-IR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های منطقی</a:t>
            </a:r>
          </a:p>
          <a:p>
            <a:pPr algn="r" rtl="1"/>
            <a:r>
              <a:rPr lang="fa-IR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برنامه</a:t>
            </a:r>
            <a:r>
              <a:rPr lang="en-US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start/stop </a:t>
            </a:r>
            <a:r>
              <a:rPr lang="fa-IR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سه </a:t>
            </a:r>
            <a:r>
              <a:rPr lang="fa-IR" sz="1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فاز از </a:t>
            </a:r>
            <a:r>
              <a:rPr lang="fa-IR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دو محل </a:t>
            </a:r>
            <a:r>
              <a:rPr lang="fa-IR" sz="1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با </a:t>
            </a:r>
            <a:r>
              <a:rPr lang="fa-IR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استفاده </a:t>
            </a:r>
            <a:r>
              <a:rPr lang="fa-IR" sz="1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از </a:t>
            </a:r>
            <a:r>
              <a:rPr lang="fa-IR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کلید </a:t>
            </a:r>
            <a:r>
              <a:rPr lang="en-US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local </a:t>
            </a:r>
            <a:r>
              <a:rPr lang="en-US" sz="1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/ </a:t>
            </a:r>
            <a:r>
              <a:rPr lang="en-US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remote</a:t>
            </a:r>
            <a:endParaRPr lang="fa-IR" sz="18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Baran" pitchFamily="2" charset="-78"/>
            </a:endParaRPr>
          </a:p>
          <a:p>
            <a:pPr algn="r" rtl="1"/>
            <a:r>
              <a:rPr lang="fa-IR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سیستم پمپاژ </a:t>
            </a:r>
            <a:r>
              <a:rPr lang="fa-IR" sz="1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آب یک </a:t>
            </a:r>
            <a:r>
              <a:rPr lang="fa-IR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پمپ </a:t>
            </a:r>
            <a:r>
              <a:rPr lang="fa-IR" sz="1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با قابلیت </a:t>
            </a:r>
            <a:r>
              <a:rPr lang="fa-IR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کنترل </a:t>
            </a:r>
            <a:r>
              <a:rPr lang="fa-IR" sz="1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سطح </a:t>
            </a:r>
            <a:r>
              <a:rPr lang="fa-IR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 مخزن (دو سنسور)</a:t>
            </a:r>
          </a:p>
          <a:p>
            <a:pPr algn="r" rtl="1"/>
            <a:r>
              <a:rPr lang="fa-IR" sz="1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سیستم پمپاژ آب </a:t>
            </a:r>
            <a:r>
              <a:rPr lang="fa-IR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دو </a:t>
            </a:r>
            <a:r>
              <a:rPr lang="fa-IR" sz="1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پمپ با قابلیت کنترل سطح  مخزن </a:t>
            </a:r>
            <a:r>
              <a:rPr lang="fa-IR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(سه </a:t>
            </a:r>
            <a:r>
              <a:rPr lang="fa-IR" sz="1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سنسور)</a:t>
            </a:r>
          </a:p>
          <a:p>
            <a:pPr algn="r" rtl="1"/>
            <a:r>
              <a:rPr lang="fa-IR" sz="1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سیستم پمپاژ آب دو پمپ با قابلیت کنترل سطح  </a:t>
            </a:r>
            <a:r>
              <a:rPr lang="fa-IR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مخزن و چاه (چهار </a:t>
            </a:r>
            <a:r>
              <a:rPr lang="fa-IR" sz="1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سنسور</a:t>
            </a:r>
            <a:r>
              <a:rPr lang="fa-IR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)</a:t>
            </a:r>
          </a:p>
          <a:p>
            <a:pPr algn="r" rtl="1"/>
            <a:r>
              <a:rPr lang="fa-IR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کنترل جهت چرخش  </a:t>
            </a:r>
            <a:r>
              <a:rPr lang="fa-IR" sz="1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یک </a:t>
            </a:r>
            <a:r>
              <a:rPr lang="fa-IR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موتور سه </a:t>
            </a:r>
            <a:r>
              <a:rPr lang="fa-IR" sz="1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فاز با </a:t>
            </a:r>
            <a:r>
              <a:rPr lang="fa-IR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دو </a:t>
            </a:r>
            <a:r>
              <a:rPr lang="fa-IR" sz="1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سرعت ا </a:t>
            </a:r>
            <a:r>
              <a:rPr lang="fa-IR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نتخابی</a:t>
            </a:r>
          </a:p>
          <a:p>
            <a:pPr algn="r" rtl="1"/>
            <a:r>
              <a:rPr lang="fa-IR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کنترل سطح مخزن </a:t>
            </a:r>
            <a:r>
              <a:rPr lang="fa-IR" sz="1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با </a:t>
            </a:r>
            <a:r>
              <a:rPr lang="fa-IR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سنسور آنالوگ</a:t>
            </a:r>
          </a:p>
          <a:p>
            <a:pPr algn="r" rtl="1"/>
            <a:r>
              <a:rPr lang="fa-IR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راه اندازی موتور سه فاز به صورت ستاره – مثلث</a:t>
            </a:r>
          </a:p>
          <a:p>
            <a:pPr algn="r" rtl="1"/>
            <a:r>
              <a:rPr lang="fa-IR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راه اندازی دو الکترو موتور به صورت یکی به جای دیگری</a:t>
            </a:r>
          </a:p>
          <a:p>
            <a:pPr algn="r" rtl="1"/>
            <a:r>
              <a:rPr lang="fa-IR" sz="1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راه اندازی موتور سه فاز به صورت </a:t>
            </a:r>
            <a:r>
              <a:rPr lang="fa-IR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 چپگرد راستگرد</a:t>
            </a:r>
          </a:p>
          <a:p>
            <a:pPr algn="r" rtl="1"/>
            <a:r>
              <a:rPr lang="fa-IR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روشن شدن سه موتور به صورت یکی پس از دیگری</a:t>
            </a:r>
          </a:p>
          <a:p>
            <a:pPr algn="r" rtl="1"/>
            <a:r>
              <a:rPr lang="fa-IR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را هاندازی موتور سه فاز به صورت ستاره – مثلث با قابلیت چپگرد – راستگرد</a:t>
            </a:r>
          </a:p>
          <a:p>
            <a:pPr algn="r" rtl="1"/>
            <a:r>
              <a:rPr lang="fa-IR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سیستم کاتر پارچه با محاسبه متراژ</a:t>
            </a:r>
          </a:p>
          <a:p>
            <a:pPr algn="r" rtl="1"/>
            <a:r>
              <a:rPr lang="fa-IR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برنامه فعال کردن نوار نقاله از دو محل و شمارش محصولات</a:t>
            </a:r>
          </a:p>
          <a:p>
            <a:pPr algn="r" rtl="1"/>
            <a:r>
              <a:rPr lang="fa-IR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چراغ راهنما چشمک زن</a:t>
            </a:r>
          </a:p>
          <a:p>
            <a:pPr algn="r" rtl="1"/>
            <a:r>
              <a:rPr lang="fa-IR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چراغ راهنما یک زمانه</a:t>
            </a:r>
          </a:p>
          <a:p>
            <a:pPr algn="r" rtl="1"/>
            <a:r>
              <a:rPr lang="fa-IR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چراغ راهنما دو زمانه</a:t>
            </a:r>
          </a:p>
          <a:p>
            <a:pPr algn="r" rtl="1"/>
            <a:r>
              <a:rPr lang="fa-IR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میکسر اتوماتیک</a:t>
            </a:r>
          </a:p>
          <a:p>
            <a:pPr algn="r" rtl="1"/>
            <a:r>
              <a:rPr lang="fa-IR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کنترل دمای موتور</a:t>
            </a:r>
          </a:p>
          <a:p>
            <a:pPr algn="r" rtl="1"/>
            <a:r>
              <a:rPr lang="fa-IR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کنترل دور موتور</a:t>
            </a:r>
          </a:p>
          <a:p>
            <a:pPr algn="r" rtl="1"/>
            <a:r>
              <a:rPr lang="fa-IR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کنترل دمای کوره</a:t>
            </a:r>
            <a:endParaRPr lang="fa-IR" sz="1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Baran" pitchFamily="2" charset="-78"/>
            </a:endParaRPr>
          </a:p>
          <a:p>
            <a:pPr algn="r" rtl="1"/>
            <a:endParaRPr lang="fa-IR" sz="1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Baran" pitchFamily="2" charset="-78"/>
            </a:endParaRPr>
          </a:p>
          <a:p>
            <a:pPr algn="r" rtl="1"/>
            <a:endParaRPr lang="en-US" sz="1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Baran" pitchFamily="2" charset="-78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23043">
            <a:off x="6268948" y="1355798"/>
            <a:ext cx="2438400" cy="3624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77399">
            <a:off x="6195181" y="3771440"/>
            <a:ext cx="2370791" cy="2914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2743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53400" cy="1143000"/>
          </a:xfrm>
        </p:spPr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r" rtl="1"/>
            <a:r>
              <a:rPr lang="fa-IR" sz="4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B Baran" pitchFamily="2" charset="-78"/>
              </a:rPr>
              <a:t>ست آموزشي </a:t>
            </a:r>
            <a:r>
              <a:rPr lang="en-US" sz="4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B Baran" pitchFamily="2" charset="-78"/>
              </a:rPr>
              <a:t>plc</a:t>
            </a:r>
            <a:r>
              <a:rPr lang="en-US" sz="4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B Baran" pitchFamily="2" charset="-78"/>
              </a:rPr>
              <a:t> Siemens </a:t>
            </a:r>
            <a:r>
              <a:rPr lang="fa-IR" sz="4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B Baran" pitchFamily="2" charset="-78"/>
              </a:rPr>
              <a:t>سري 300</a:t>
            </a:r>
            <a:endParaRPr lang="en-US" sz="4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cs typeface="B Bar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9" y="1600200"/>
            <a:ext cx="4114801" cy="5029200"/>
          </a:xfrm>
        </p:spPr>
        <p:txBody>
          <a:bodyPr>
            <a:normAutofit fontScale="92500" lnSpcReduction="20000"/>
          </a:bodyPr>
          <a:lstStyle/>
          <a:p>
            <a:pPr marL="36576" indent="0" algn="r" rtl="1">
              <a:buNone/>
            </a:pPr>
            <a:r>
              <a:rPr lang="fa-IR" sz="1400" b="1" dirty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مشخصات</a:t>
            </a:r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: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B Nazanin,Bold"/>
              </a:rPr>
              <a:t>تابلو فيشي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پورت پروفي باس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ولتمتر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آمپرمتر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مولدجریان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مولدولتاژ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ورودی دیجیتال 24 عدد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خروجی دیجیتال 16 عدد (ایزوله)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ورودی آنالوگ 4 عدد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ورودی سنسور </a:t>
            </a:r>
            <a:r>
              <a:rPr lang="en-US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pt100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خروجی آنالوگ 2 عدد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رله 3فاز و تکفاز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سنسور نوری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سنسور القایی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سنسور خازنی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فیوز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منبع تغذیه </a:t>
            </a:r>
            <a:r>
              <a:rPr lang="en-US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5A</a:t>
            </a:r>
            <a:endParaRPr lang="fa-IR" sz="1400" b="1" dirty="0" smtClean="0">
              <a:ln w="900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رله خروجی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سیمولاتور چراغ راهنمایی</a:t>
            </a:r>
          </a:p>
          <a:p>
            <a:pPr algn="r" rtl="1"/>
            <a:r>
              <a:rPr lang="en-US" sz="1400" b="1" dirty="0" err="1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Mmc</a:t>
            </a:r>
            <a:r>
              <a:rPr lang="en-US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64 KB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چراغ سیگنال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نرم افزار </a:t>
            </a:r>
            <a:r>
              <a:rPr lang="en-US" sz="1400" b="1" dirty="0" err="1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simatic</a:t>
            </a:r>
            <a:endParaRPr lang="en-US" sz="1400" b="1" dirty="0" smtClean="0">
              <a:ln w="900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جزوه آموزشی</a:t>
            </a:r>
            <a:endParaRPr lang="en-US" sz="1400" b="1" dirty="0">
              <a:ln w="900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640" y="2142081"/>
            <a:ext cx="4065587" cy="30395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62000" y="1371600"/>
            <a:ext cx="2770534" cy="685800"/>
          </a:xfrm>
          <a:prstGeom prst="rect">
            <a:avLst/>
          </a:prstGeom>
        </p:spPr>
        <p:txBody>
          <a:bodyPr vert="horz" lIns="45720" rIns="4572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r>
              <a:rPr lang="en-US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CPU 314c _2DP</a:t>
            </a:r>
            <a:endParaRPr lang="en-US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Bara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0036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53400" cy="1143000"/>
          </a:xfrm>
        </p:spPr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r" rtl="1"/>
            <a:r>
              <a:rPr lang="fa-IR" sz="4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B Baran" pitchFamily="2" charset="-78"/>
              </a:rPr>
              <a:t>ست آموزشي </a:t>
            </a:r>
            <a:r>
              <a:rPr lang="en-US" sz="4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B Baran" pitchFamily="2" charset="-78"/>
              </a:rPr>
              <a:t>plc</a:t>
            </a:r>
            <a:r>
              <a:rPr lang="en-US" sz="4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B Baran" pitchFamily="2" charset="-78"/>
              </a:rPr>
              <a:t> Siemens </a:t>
            </a:r>
            <a:r>
              <a:rPr lang="fa-IR" sz="4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B Baran" pitchFamily="2" charset="-78"/>
              </a:rPr>
              <a:t>سري 400</a:t>
            </a:r>
            <a:endParaRPr lang="en-US" sz="4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cs typeface="B Bar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1600200"/>
            <a:ext cx="4800601" cy="5029200"/>
          </a:xfrm>
        </p:spPr>
        <p:txBody>
          <a:bodyPr>
            <a:normAutofit lnSpcReduction="10000"/>
          </a:bodyPr>
          <a:lstStyle/>
          <a:p>
            <a:pPr marL="36576" indent="0" algn="r" rtl="1">
              <a:buNone/>
            </a:pPr>
            <a:r>
              <a:rPr lang="fa-IR" sz="1400" b="1" dirty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مشخصات</a:t>
            </a:r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: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B Nazanin,Bold"/>
              </a:rPr>
              <a:t>تابلو فيشي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پورت پروفي باس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ولتمتر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آمپرمتر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مولدجریان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مولدولتاژ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ورودی دیجیتال 16 عدد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خروجی دیجیتال 16 عدد</a:t>
            </a:r>
          </a:p>
          <a:p>
            <a:pPr algn="r" rtl="1"/>
            <a:r>
              <a:rPr lang="en-US" sz="1400" b="1" dirty="0" err="1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Mmc</a:t>
            </a:r>
            <a:r>
              <a:rPr lang="en-US" sz="1400" b="1" dirty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64 KB</a:t>
            </a:r>
          </a:p>
          <a:p>
            <a:pPr algn="r" rtl="1"/>
            <a:r>
              <a:rPr lang="fa-IR" sz="1400" b="1" dirty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منبع تغذیه </a:t>
            </a:r>
            <a:r>
              <a:rPr lang="en-US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4A</a:t>
            </a:r>
          </a:p>
          <a:p>
            <a:pPr algn="r" rtl="1"/>
            <a:r>
              <a:rPr lang="fa-IR" sz="1400" b="1" dirty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سنسور </a:t>
            </a:r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نوری</a:t>
            </a:r>
            <a:endParaRPr lang="fa-IR" sz="1400" b="1" dirty="0">
              <a:ln w="900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سنسور القایی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سنسور خازنی</a:t>
            </a:r>
            <a:endParaRPr lang="en-US" sz="1400" b="1" dirty="0" smtClean="0">
              <a:ln w="900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نمایشگر </a:t>
            </a:r>
            <a:r>
              <a:rPr lang="en-US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LED</a:t>
            </a:r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برای ورودی وخروجی های دیجیتال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فیوز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سیمولاتور چراغ راهنمایی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چراغ سیگنال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نرم افزار </a:t>
            </a:r>
            <a:r>
              <a:rPr lang="en-US" sz="1400" b="1" dirty="0" err="1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simatic</a:t>
            </a:r>
            <a:endParaRPr lang="en-US" sz="1400" b="1" dirty="0" smtClean="0">
              <a:ln w="900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جزوه آموزشی</a:t>
            </a:r>
            <a:endParaRPr lang="en-US" sz="1400" b="1" dirty="0">
              <a:ln w="900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7598" y="973247"/>
            <a:ext cx="2770534" cy="685800"/>
          </a:xfrm>
          <a:prstGeom prst="rect">
            <a:avLst/>
          </a:prstGeom>
        </p:spPr>
        <p:txBody>
          <a:bodyPr vert="horz" lIns="45720" rIns="4572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en-US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Cpu412</a:t>
            </a:r>
            <a:endParaRPr lang="en-US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Baran" pitchFamily="2" charset="-78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36" r="43635" b="-982"/>
          <a:stretch/>
        </p:blipFill>
        <p:spPr bwMode="auto">
          <a:xfrm>
            <a:off x="327598" y="1524000"/>
            <a:ext cx="3101402" cy="49071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6882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53400" cy="1143000"/>
          </a:xfrm>
        </p:spPr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r" rtl="1"/>
            <a:r>
              <a:rPr lang="fa-IR" sz="4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B Baran" pitchFamily="2" charset="-78"/>
              </a:rPr>
              <a:t>ست آموزشي </a:t>
            </a:r>
            <a:r>
              <a:rPr lang="en-US" sz="4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B Baran" pitchFamily="2" charset="-78"/>
              </a:rPr>
              <a:t>Logo</a:t>
            </a:r>
            <a:endParaRPr lang="en-US" sz="4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cs typeface="B Bar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2400" y="1600200"/>
            <a:ext cx="4724401" cy="5029200"/>
          </a:xfrm>
        </p:spPr>
        <p:txBody>
          <a:bodyPr>
            <a:normAutofit/>
          </a:bodyPr>
          <a:lstStyle/>
          <a:p>
            <a:pPr marL="36576" indent="0" algn="r" rtl="1">
              <a:buNone/>
            </a:pPr>
            <a:r>
              <a:rPr lang="fa-IR" sz="1400" b="1" dirty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مشخصات</a:t>
            </a:r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: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B Nazanin,Bold"/>
              </a:rPr>
              <a:t>تابلو فيشي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ورودی دیجیتال </a:t>
            </a:r>
            <a:r>
              <a:rPr lang="en-US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8</a:t>
            </a:r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عدد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خروجی دیجیتال </a:t>
            </a:r>
            <a:r>
              <a:rPr lang="en-US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4</a:t>
            </a:r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عدد</a:t>
            </a:r>
          </a:p>
          <a:p>
            <a:pPr algn="r" rtl="1"/>
            <a:r>
              <a:rPr lang="en-US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2 </a:t>
            </a:r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ورودی آنالوگ</a:t>
            </a:r>
            <a:r>
              <a:rPr lang="en-US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</a:t>
            </a:r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(</a:t>
            </a:r>
            <a:r>
              <a:rPr lang="en-US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(0-10V</a:t>
            </a:r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</a:t>
            </a:r>
            <a:r>
              <a:rPr lang="en-US" sz="1400" b="1" dirty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DI8-DI7</a:t>
            </a:r>
            <a:endParaRPr lang="en-US" sz="1400" b="1" dirty="0" smtClean="0">
              <a:ln w="900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algn="r" rtl="1"/>
            <a:r>
              <a:rPr lang="fa-IR" sz="1400" b="1" dirty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مولدجریان</a:t>
            </a:r>
          </a:p>
          <a:p>
            <a:pPr algn="r" rtl="1"/>
            <a:r>
              <a:rPr lang="fa-IR" sz="1400" b="1" dirty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مولدولتاژ</a:t>
            </a:r>
          </a:p>
          <a:p>
            <a:pPr algn="r" rtl="1"/>
            <a:r>
              <a:rPr lang="fa-IR" sz="1400" b="1" dirty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نمایشگر </a:t>
            </a:r>
            <a:r>
              <a:rPr lang="en-US" sz="1400" b="1" dirty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LED </a:t>
            </a:r>
            <a:r>
              <a:rPr lang="fa-IR" sz="1400" b="1" dirty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برای ورودی وخروجی های دیجیتال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سیمولاتور چراغ راهنمایی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چراغ سیگنال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نرم افزار </a:t>
            </a:r>
            <a:r>
              <a:rPr lang="en-US" sz="1400" b="1" dirty="0" err="1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Logo!soft</a:t>
            </a:r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endParaRPr lang="en-US" sz="1400" b="1" dirty="0" smtClean="0">
              <a:ln w="900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جزوه آموزشی</a:t>
            </a:r>
            <a:endParaRPr lang="en-US" sz="1400" b="1" dirty="0">
              <a:ln w="900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81000"/>
            <a:ext cx="3603625" cy="3124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393" y="3700613"/>
            <a:ext cx="2405407" cy="26163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6882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53400" cy="1143000"/>
          </a:xfrm>
        </p:spPr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r" rtl="1"/>
            <a:r>
              <a:rPr lang="fa-IR" sz="4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B Baran" pitchFamily="2" charset="-78"/>
              </a:rPr>
              <a:t>ست آموزشي نيوماتيك</a:t>
            </a:r>
            <a:endParaRPr lang="en-US" sz="4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cs typeface="B Bar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1600200"/>
            <a:ext cx="4800601" cy="5029200"/>
          </a:xfrm>
        </p:spPr>
        <p:txBody>
          <a:bodyPr>
            <a:normAutofit/>
          </a:bodyPr>
          <a:lstStyle/>
          <a:p>
            <a:pPr marL="36576" indent="0" algn="r" rtl="1">
              <a:buNone/>
            </a:pPr>
            <a:r>
              <a:rPr lang="fa-IR" sz="1400" b="1" dirty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مشخصات</a:t>
            </a:r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: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B Nazanin,Bold"/>
              </a:rPr>
              <a:t>تابل</a:t>
            </a:r>
            <a:r>
              <a:rPr lang="fa-IR" sz="1400" b="1" dirty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B Nazanin,Bold"/>
              </a:rPr>
              <a:t>و</a:t>
            </a:r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B Nazanin,Bold"/>
              </a:rPr>
              <a:t> فيشي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B Nazanin,Bold"/>
              </a:rPr>
              <a:t>4عدد سیلندر نیوماتیک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B Nazanin,Bold"/>
              </a:rPr>
              <a:t>4عدد شیر برقی کنترل هوا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B Nazanin,Bold"/>
              </a:rPr>
              <a:t>4عددسنسور القایی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B Nazanin,Bold"/>
              </a:rPr>
              <a:t>8عدد سنسور سیلندر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B Nazanin,Bold"/>
              </a:rPr>
              <a:t>واحد مراقبت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B Nazanin,Bold"/>
              </a:rPr>
              <a:t>کمپرسور </a:t>
            </a:r>
            <a:r>
              <a:rPr lang="en-US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B Nazanin,Bold"/>
              </a:rPr>
              <a:t>2hp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B Nazanin,Bold"/>
              </a:rPr>
              <a:t>سیمولاتور خط تولید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46"/>
          <a:stretch/>
        </p:blipFill>
        <p:spPr bwMode="auto">
          <a:xfrm>
            <a:off x="533400" y="990600"/>
            <a:ext cx="3658828" cy="29453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5005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53400" cy="1143000"/>
          </a:xfrm>
        </p:spPr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r" rtl="1"/>
            <a:r>
              <a:rPr lang="fa-IR" sz="4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B Baran" pitchFamily="2" charset="-78"/>
              </a:rPr>
              <a:t>انواع سيمولاتر </a:t>
            </a:r>
            <a:r>
              <a:rPr lang="fa-IR" sz="4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B Baran" pitchFamily="2" charset="-78"/>
              </a:rPr>
              <a:t>آموزشي</a:t>
            </a:r>
            <a:endParaRPr lang="en-US" sz="4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cs typeface="B Bar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1600200"/>
            <a:ext cx="4800601" cy="5029200"/>
          </a:xfrm>
        </p:spPr>
        <p:txBody>
          <a:bodyPr>
            <a:normAutofit/>
          </a:bodyPr>
          <a:lstStyle/>
          <a:p>
            <a:pPr marL="36576" indent="0" algn="r" rtl="1">
              <a:buNone/>
            </a:pPr>
            <a:r>
              <a:rPr lang="fa-IR" sz="28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cs typeface="B Titr" pitchFamily="2" charset="-78"/>
              </a:rPr>
              <a:t>سیمولاتور آسانسور</a:t>
            </a:r>
          </a:p>
          <a:p>
            <a:pPr marL="36576" indent="0" algn="r" rtl="1">
              <a:buNone/>
            </a:pPr>
            <a:r>
              <a:rPr lang="fa-IR" sz="28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cs typeface="B Titr" pitchFamily="2" charset="-78"/>
              </a:rPr>
              <a:t>سیمولاتور میکسر</a:t>
            </a:r>
          </a:p>
          <a:p>
            <a:pPr marL="36576" indent="0" algn="r" rtl="1">
              <a:buNone/>
            </a:pPr>
            <a:r>
              <a:rPr lang="fa-IR" sz="28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cs typeface="B Titr" pitchFamily="2" charset="-78"/>
              </a:rPr>
              <a:t>سیمولاتور بطری پرکن</a:t>
            </a:r>
          </a:p>
          <a:p>
            <a:pPr marL="36576" indent="0" algn="r" rtl="1">
              <a:buNone/>
            </a:pPr>
            <a:r>
              <a:rPr lang="fa-IR" sz="28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cs typeface="B Titr" pitchFamily="2" charset="-78"/>
              </a:rPr>
              <a:t>سیمولاتور سطح مخزن</a:t>
            </a:r>
          </a:p>
          <a:p>
            <a:pPr marL="36576" indent="0" algn="r" rtl="1">
              <a:buNone/>
            </a:pPr>
            <a:r>
              <a:rPr lang="fa-IR" sz="28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cs typeface="B Titr" pitchFamily="2" charset="-78"/>
              </a:rPr>
              <a:t>سیمولاتور درب اتوماتیک</a:t>
            </a:r>
          </a:p>
          <a:p>
            <a:pPr marL="36576" indent="0" algn="r" rtl="1">
              <a:buNone/>
            </a:pPr>
            <a:r>
              <a:rPr lang="fa-IR" sz="28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cs typeface="B Titr" pitchFamily="2" charset="-78"/>
              </a:rPr>
              <a:t>سیمولاتور چراغ راهنمایی</a:t>
            </a:r>
            <a:endParaRPr lang="en-US" sz="2800" b="1" dirty="0">
              <a:ln w="900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rgbClr val="FF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cs typeface="B Titr" pitchFamily="2" charset="-78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304" y="457200"/>
            <a:ext cx="3657600" cy="27263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657600"/>
            <a:ext cx="3744912" cy="26774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5005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7640" y="274638"/>
            <a:ext cx="8332960" cy="1143000"/>
          </a:xfrm>
        </p:spPr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r" rtl="1"/>
            <a:r>
              <a:rPr lang="fa-IR" sz="4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B Baran" pitchFamily="2" charset="-78"/>
              </a:rPr>
              <a:t>پكيج آموزشي </a:t>
            </a:r>
            <a:r>
              <a:rPr lang="fa-IR" sz="4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B Baran" pitchFamily="2" charset="-78"/>
              </a:rPr>
              <a:t>کامل( </a:t>
            </a:r>
            <a:r>
              <a:rPr lang="en-US" sz="4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B Baran" pitchFamily="2" charset="-78"/>
              </a:rPr>
              <a:t>plc</a:t>
            </a:r>
            <a:r>
              <a:rPr lang="en-US" sz="4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B Baran" pitchFamily="2" charset="-78"/>
              </a:rPr>
              <a:t> </a:t>
            </a:r>
            <a:r>
              <a:rPr lang="en-US" sz="4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B Baran" pitchFamily="2" charset="-78"/>
              </a:rPr>
              <a:t>،</a:t>
            </a:r>
            <a:r>
              <a:rPr lang="fa-IR" sz="4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B Baran" pitchFamily="2" charset="-78"/>
              </a:rPr>
              <a:t>نيوماتيك،اينورتر، </a:t>
            </a:r>
            <a:r>
              <a:rPr lang="en-US" sz="40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B Baran" pitchFamily="2" charset="-78"/>
              </a:rPr>
              <a:t>hmi</a:t>
            </a:r>
            <a:r>
              <a:rPr lang="fa-IR" sz="4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B Baran" pitchFamily="2" charset="-78"/>
              </a:rPr>
              <a:t>)</a:t>
            </a:r>
            <a:endParaRPr lang="en-US" sz="4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cs typeface="B Bar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0" y="1447800"/>
            <a:ext cx="4114801" cy="5029200"/>
          </a:xfrm>
        </p:spPr>
        <p:txBody>
          <a:bodyPr>
            <a:normAutofit fontScale="92500" lnSpcReduction="20000"/>
          </a:bodyPr>
          <a:lstStyle/>
          <a:p>
            <a:pPr marL="36576" indent="0" algn="r" rtl="1">
              <a:buNone/>
            </a:pPr>
            <a:r>
              <a:rPr lang="fa-IR" sz="1400" b="1" dirty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مشخصات</a:t>
            </a:r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: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B Nazanin,Bold"/>
              </a:rPr>
              <a:t>تابلو فيشي</a:t>
            </a:r>
          </a:p>
          <a:p>
            <a:pPr algn="r" rtl="1"/>
            <a:r>
              <a:rPr lang="en-US" sz="1400" b="1" dirty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B Nazanin,Bold"/>
              </a:rPr>
              <a:t>CPU 314c _</a:t>
            </a:r>
            <a:r>
              <a:rPr lang="en-US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B Nazanin,Bold"/>
              </a:rPr>
              <a:t>2DP</a:t>
            </a:r>
            <a:endParaRPr lang="fa-IR" sz="1400" b="1" dirty="0" smtClean="0">
              <a:ln w="900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B Nazanin,Bold"/>
            </a:endParaRP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B Nazanin,Bold"/>
              </a:rPr>
              <a:t>اینورتر  </a:t>
            </a:r>
            <a:r>
              <a:rPr lang="en-US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B Nazanin,Bold"/>
              </a:rPr>
              <a:t>1kw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B Nazanin,Bold"/>
              </a:rPr>
              <a:t>موتور </a:t>
            </a:r>
            <a:r>
              <a:rPr lang="en-US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B Nazanin,Bold"/>
              </a:rPr>
              <a:t>1kw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B Nazanin,Bold"/>
              </a:rPr>
              <a:t>جک نیوماتیک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پورت پروفي باس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سیمولاتور خروجی آنالوگ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مولد ورودی آنالوگ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ورودی دیجیتال 24 عدد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خروجی دیجیتال 16 عدد (ایزوله)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ورودی آنالوگ 5 عدد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خروجی آنالوگ 2 عدد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رله 3فاز و تکفاز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سنسور نوری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سنسور القایی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سنسور خازنی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فیوز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رله خروجی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سیمولاتور چراغ راهنمایی</a:t>
            </a: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چراغ سیگنال</a:t>
            </a:r>
          </a:p>
          <a:p>
            <a:pPr algn="r" rtl="1"/>
            <a:r>
              <a:rPr lang="en-US" sz="1400" b="1" dirty="0" err="1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Hmi</a:t>
            </a:r>
            <a:r>
              <a:rPr lang="en-US" sz="1400" b="1" dirty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(touch panel)</a:t>
            </a:r>
            <a:endParaRPr lang="fa-IR" sz="1400" b="1" dirty="0" smtClean="0">
              <a:ln w="900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نرم افزار </a:t>
            </a:r>
            <a:r>
              <a:rPr lang="en-US" sz="1400" b="1" dirty="0" err="1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simatic</a:t>
            </a:r>
            <a:endParaRPr lang="en-US" sz="1400" b="1" dirty="0" smtClean="0">
              <a:ln w="900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algn="r" rtl="1"/>
            <a:r>
              <a:rPr lang="fa-IR" sz="1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جزوه آموزشی</a:t>
            </a:r>
            <a:endParaRPr lang="en-US" sz="1400" b="1" dirty="0">
              <a:ln w="900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76400"/>
            <a:ext cx="4191000" cy="38104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961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53400" cy="1143000"/>
          </a:xfrm>
        </p:spPr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r" rtl="1"/>
            <a:r>
              <a:rPr lang="fa-IR" sz="4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B Baran" pitchFamily="2" charset="-78"/>
              </a:rPr>
              <a:t>ست </a:t>
            </a:r>
            <a:r>
              <a:rPr lang="fa-IR" sz="4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B Baran" pitchFamily="2" charset="-78"/>
              </a:rPr>
              <a:t>آموزشي </a:t>
            </a:r>
            <a:r>
              <a:rPr lang="en-US" sz="4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B Baran" pitchFamily="2" charset="-78"/>
              </a:rPr>
              <a:t>plc</a:t>
            </a:r>
            <a:r>
              <a:rPr lang="en-US" sz="4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B Baran" pitchFamily="2" charset="-78"/>
              </a:rPr>
              <a:t> Siemens </a:t>
            </a:r>
            <a:r>
              <a:rPr lang="fa-IR" sz="4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B Baran" pitchFamily="2" charset="-78"/>
              </a:rPr>
              <a:t> همراه با کامپیوتر</a:t>
            </a:r>
            <a:endParaRPr lang="en-US" sz="4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cs typeface="B Baran" pitchFamily="2" charset="-78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04800" y="1219200"/>
            <a:ext cx="8534400" cy="1981200"/>
          </a:xfrm>
          <a:prstGeom prst="rect">
            <a:avLst/>
          </a:prstGeom>
        </p:spPr>
        <p:txBody>
          <a:bodyPr vert="horz" lIns="45720" rIns="4572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r>
              <a:rPr lang="fa-IR" sz="2800" b="1" dirty="0">
                <a:ln w="11430">
                  <a:solidFill>
                    <a:srgbClr val="92D05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در این پانل 8 ورودي به صورت شستی و کلید و 8 خروجی </a:t>
            </a:r>
            <a:r>
              <a:rPr lang="fa-IR" sz="2800" b="1" dirty="0" smtClean="0">
                <a:ln w="11430">
                  <a:solidFill>
                    <a:srgbClr val="92D05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به </a:t>
            </a:r>
            <a:r>
              <a:rPr lang="fa-IR" sz="2800" b="1" dirty="0">
                <a:ln w="11430">
                  <a:solidFill>
                    <a:srgbClr val="92D05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صورت لامپ سیگنال وجود دارد و دانشجو برنامه نوشته شده را بعد از دانلود کردن </a:t>
            </a:r>
            <a:r>
              <a:rPr lang="fa-IR" sz="2800" b="1" dirty="0" smtClean="0">
                <a:ln w="11430">
                  <a:solidFill>
                    <a:srgbClr val="92D05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روي </a:t>
            </a:r>
            <a:r>
              <a:rPr lang="en-US" sz="2800" b="1" dirty="0" err="1" smtClean="0">
                <a:ln w="11430">
                  <a:solidFill>
                    <a:srgbClr val="92D05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plc</a:t>
            </a:r>
            <a:r>
              <a:rPr lang="fa-IR" sz="2800" b="1" dirty="0" smtClean="0">
                <a:ln w="11430">
                  <a:solidFill>
                    <a:srgbClr val="92D05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 می تواند با استفاده ازورودي </a:t>
            </a:r>
            <a:r>
              <a:rPr lang="fa-IR" sz="2800" b="1" dirty="0">
                <a:ln w="11430">
                  <a:solidFill>
                    <a:srgbClr val="92D05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Baran" pitchFamily="2" charset="-78"/>
              </a:rPr>
              <a:t>و خروجی هاي روي پانل تست کند.</a:t>
            </a:r>
            <a:endParaRPr lang="en-US" sz="4000" b="1" dirty="0">
              <a:ln w="11430">
                <a:solidFill>
                  <a:srgbClr val="92D050"/>
                </a:solidFill>
              </a:ln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Baran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09"/>
          <a:stretch/>
        </p:blipFill>
        <p:spPr>
          <a:xfrm>
            <a:off x="304800" y="2947232"/>
            <a:ext cx="4648200" cy="28766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46961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232</TotalTime>
  <Words>668</Words>
  <Application>Microsoft Office PowerPoint</Application>
  <PresentationFormat>On-screen Show (4:3)</PresentationFormat>
  <Paragraphs>142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Technic</vt:lpstr>
      <vt:lpstr>بسم الله الرحمن الرحیم</vt:lpstr>
      <vt:lpstr>انواع ست های آموزشی  آزمایشگاه کنترل صنعتی </vt:lpstr>
      <vt:lpstr>ست آموزشي plc Siemens سري 300</vt:lpstr>
      <vt:lpstr>ست آموزشي plc Siemens سري 400</vt:lpstr>
      <vt:lpstr>ست آموزشي Logo</vt:lpstr>
      <vt:lpstr>ست آموزشي نيوماتيك</vt:lpstr>
      <vt:lpstr>انواع سيمولاتر آموزشي</vt:lpstr>
      <vt:lpstr>پكيج آموزشي کامل( plc ،نيوماتيك،اينورتر، hmi)</vt:lpstr>
      <vt:lpstr>ست آموزشي plc Siemens  همراه با کامپیوتر</vt:lpstr>
      <vt:lpstr>پانل پنوماتیکی جا به جایی فلزات</vt:lpstr>
      <vt:lpstr>پانل کنترل سرعت موتور القایی</vt:lpstr>
      <vt:lpstr>پانل تشخیص رنگ</vt:lpstr>
      <vt:lpstr>ست آموزشی آسانسور</vt:lpstr>
      <vt:lpstr>سیمولاتور کنترل سطح مخزن مایعات</vt:lpstr>
      <vt:lpstr>سیمولاتور چراغ راهنمایی</vt:lpstr>
      <vt:lpstr>سیمولاتور  ستاره -مثلث ،چپگرد- راستگر</vt:lpstr>
      <vt:lpstr>سیمولاتور چراغ راهنمایی هوشمند</vt:lpstr>
      <vt:lpstr>سیمولاتور آسانسور</vt:lpstr>
      <vt:lpstr>سیمولاتور کنترل موتور پله ای</vt:lpstr>
      <vt:lpstr>برخی از برنامه هایی که می توان با استفاده از ست های آموزشی plc اجرا کرد به شرح زیر می باشند: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بسم الله الرحمن الرحیم</dc:title>
  <dc:creator>sony</dc:creator>
  <cp:lastModifiedBy>aabdi</cp:lastModifiedBy>
  <cp:revision>22</cp:revision>
  <dcterms:created xsi:type="dcterms:W3CDTF">2015-01-16T12:48:57Z</dcterms:created>
  <dcterms:modified xsi:type="dcterms:W3CDTF">2015-01-27T07:06:56Z</dcterms:modified>
</cp:coreProperties>
</file>